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3"/>
  </p:notesMasterIdLst>
  <p:sldIdLst>
    <p:sldId id="256" r:id="rId2"/>
    <p:sldId id="269" r:id="rId3"/>
    <p:sldId id="258" r:id="rId4"/>
    <p:sldId id="259" r:id="rId5"/>
    <p:sldId id="262" r:id="rId6"/>
    <p:sldId id="263" r:id="rId7"/>
    <p:sldId id="264" r:id="rId8"/>
    <p:sldId id="265" r:id="rId9"/>
    <p:sldId id="266" r:id="rId10"/>
    <p:sldId id="268" r:id="rId11"/>
    <p:sldId id="270" r:id="rId12"/>
    <p:sldId id="287" r:id="rId13"/>
    <p:sldId id="288" r:id="rId14"/>
    <p:sldId id="272" r:id="rId15"/>
    <p:sldId id="271" r:id="rId16"/>
    <p:sldId id="273" r:id="rId17"/>
    <p:sldId id="274" r:id="rId18"/>
    <p:sldId id="275" r:id="rId19"/>
    <p:sldId id="276" r:id="rId20"/>
    <p:sldId id="277" r:id="rId21"/>
    <p:sldId id="278" r:id="rId22"/>
    <p:sldId id="279" r:id="rId23"/>
    <p:sldId id="281" r:id="rId24"/>
    <p:sldId id="289" r:id="rId25"/>
    <p:sldId id="290" r:id="rId26"/>
    <p:sldId id="280" r:id="rId27"/>
    <p:sldId id="282" r:id="rId28"/>
    <p:sldId id="283" r:id="rId29"/>
    <p:sldId id="284" r:id="rId30"/>
    <p:sldId id="285" r:id="rId31"/>
    <p:sldId id="28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D10A4A-B7CC-4270-8678-3FE61EECD48D}" type="datetimeFigureOut">
              <a:rPr lang="en-US" smtClean="0"/>
              <a:pPr/>
              <a:t>8/16/2013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F34CB3-60BA-43BE-8227-789AFEFC502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 students brainstorm.</a:t>
            </a:r>
            <a:endParaRPr lang="en-US" dirty="0"/>
          </a:p>
        </p:txBody>
      </p:sp>
      <p:sp>
        <p:nvSpPr>
          <p:cNvPr id="4" name="Slide Number Placeholder 3"/>
          <p:cNvSpPr>
            <a:spLocks noGrp="1"/>
          </p:cNvSpPr>
          <p:nvPr>
            <p:ph type="sldNum" sz="quarter" idx="10"/>
          </p:nvPr>
        </p:nvSpPr>
        <p:spPr/>
        <p:txBody>
          <a:bodyPr/>
          <a:lstStyle/>
          <a:p>
            <a:fld id="{9CF34CB3-60BA-43BE-8227-789AFEFC5026}"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CF34CB3-60BA-43BE-8227-789AFEFC5026}" type="slidenum">
              <a:rPr lang="en-US" smtClean="0"/>
              <a:pPr/>
              <a:t>30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word history comes from the Greek</a:t>
            </a:r>
            <a:r>
              <a:rPr lang="en-US" baseline="0" dirty="0" smtClean="0"/>
              <a:t> “</a:t>
            </a:r>
            <a:r>
              <a:rPr lang="en-US" baseline="0" dirty="0" err="1" smtClean="0"/>
              <a:t>historia</a:t>
            </a:r>
            <a:r>
              <a:rPr lang="en-US" baseline="0" dirty="0" smtClean="0"/>
              <a:t>” meaning “inquiry.”  It is not made up of “His story;” however, the story of the world is most certainly a story that God has “written.”</a:t>
            </a:r>
            <a:endParaRPr lang="en-US" dirty="0"/>
          </a:p>
        </p:txBody>
      </p:sp>
      <p:sp>
        <p:nvSpPr>
          <p:cNvPr id="4" name="Slide Number Placeholder 3"/>
          <p:cNvSpPr>
            <a:spLocks noGrp="1"/>
          </p:cNvSpPr>
          <p:nvPr>
            <p:ph type="sldNum" sz="quarter" idx="10"/>
          </p:nvPr>
        </p:nvSpPr>
        <p:spPr/>
        <p:txBody>
          <a:bodyPr/>
          <a:lstStyle/>
          <a:p>
            <a:fld id="{9CF34CB3-60BA-43BE-8227-789AFEFC5026}"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Page 3 Quotes</a:t>
            </a:r>
            <a:r>
              <a:rPr lang="en-US" baseline="0" dirty="0" smtClean="0"/>
              <a:t> from Livy, Cicero, John Foxe, and Will Durant.</a:t>
            </a:r>
            <a:endParaRPr lang="en-US" dirty="0"/>
          </a:p>
        </p:txBody>
      </p:sp>
      <p:sp>
        <p:nvSpPr>
          <p:cNvPr id="4" name="Slide Number Placeholder 3"/>
          <p:cNvSpPr>
            <a:spLocks noGrp="1"/>
          </p:cNvSpPr>
          <p:nvPr>
            <p:ph type="sldNum" sz="quarter" idx="10"/>
          </p:nvPr>
        </p:nvSpPr>
        <p:spPr/>
        <p:txBody>
          <a:bodyPr/>
          <a:lstStyle/>
          <a:p>
            <a:fld id="{9CF34CB3-60BA-43BE-8227-789AFEFC5026}"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French Revolution, Napoleon Bonaparte, Martin Luther, Queen </a:t>
            </a:r>
            <a:r>
              <a:rPr lang="en-US" dirty="0" err="1" smtClean="0"/>
              <a:t>Liliuakaulani</a:t>
            </a:r>
            <a:r>
              <a:rPr lang="en-US" dirty="0" smtClean="0"/>
              <a:t>, Spanish soldiers in 1898, a sailor and a nurse</a:t>
            </a:r>
            <a:r>
              <a:rPr lang="en-US" baseline="0" dirty="0" smtClean="0"/>
              <a:t> 1945 New York City</a:t>
            </a:r>
            <a:endParaRPr lang="en-US" dirty="0"/>
          </a:p>
        </p:txBody>
      </p:sp>
      <p:sp>
        <p:nvSpPr>
          <p:cNvPr id="4" name="Slide Number Placeholder 3"/>
          <p:cNvSpPr>
            <a:spLocks noGrp="1"/>
          </p:cNvSpPr>
          <p:nvPr>
            <p:ph type="sldNum" sz="quarter" idx="10"/>
          </p:nvPr>
        </p:nvSpPr>
        <p:spPr/>
        <p:txBody>
          <a:bodyPr/>
          <a:lstStyle/>
          <a:p>
            <a:fld id="{9CF34CB3-60BA-43BE-8227-789AFEFC5026}"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Page 4. Human choices fall into patterns.” Christians</a:t>
            </a:r>
            <a:r>
              <a:rPr lang="en-US" baseline="0" dirty="0" smtClean="0"/>
              <a:t> know that humans, although unique, are also similar to one another.  We can learn from others’ mistakes and successes.</a:t>
            </a:r>
          </a:p>
          <a:p>
            <a:pPr marL="228600" indent="-228600">
              <a:buAutoNum type="arabicPeriod"/>
            </a:pPr>
            <a:r>
              <a:rPr lang="en-US" baseline="0" dirty="0" smtClean="0"/>
              <a:t>Page 4. What if you got up tomorrow and could remember nothing?  Who we are is determined by all the people and events that have gone before us. All humans have commonality. Created by God, in the image of God, fallen sinful human nature.</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dirty="0" smtClean="0"/>
              <a:t>P. 5 “God is a god who acts in history, and those who wish to know Him must know history.” He</a:t>
            </a:r>
            <a:r>
              <a:rPr lang="en-US" baseline="0" dirty="0" smtClean="0"/>
              <a:t> commands us to set up memorials to remember His faithfulness. </a:t>
            </a:r>
            <a:endParaRPr lang="en-US" dirty="0"/>
          </a:p>
        </p:txBody>
      </p:sp>
      <p:sp>
        <p:nvSpPr>
          <p:cNvPr id="4" name="Slide Number Placeholder 3"/>
          <p:cNvSpPr>
            <a:spLocks noGrp="1"/>
          </p:cNvSpPr>
          <p:nvPr>
            <p:ph type="sldNum" sz="quarter" idx="10"/>
          </p:nvPr>
        </p:nvSpPr>
        <p:spPr/>
        <p:txBody>
          <a:bodyPr/>
          <a:lstStyle/>
          <a:p>
            <a:fld id="{9CF34CB3-60BA-43BE-8227-789AFEFC5026}"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do you think the flood affected Noah and his family?</a:t>
            </a:r>
          </a:p>
          <a:p>
            <a:r>
              <a:rPr lang="en-US" dirty="0" smtClean="0"/>
              <a:t>Were the people who stood on the shores of the Red Sea as it parted changed by that event?</a:t>
            </a:r>
          </a:p>
          <a:p>
            <a:r>
              <a:rPr lang="en-US" dirty="0" smtClean="0"/>
              <a:t>Were the Hebrews affected by wandering 40 years in the wilderness?</a:t>
            </a:r>
          </a:p>
          <a:p>
            <a:r>
              <a:rPr lang="en-US" dirty="0" smtClean="0"/>
              <a:t>What about those who crossed the Jordan River into the promised land?</a:t>
            </a:r>
          </a:p>
          <a:p>
            <a:r>
              <a:rPr lang="en-US" dirty="0" smtClean="0"/>
              <a:t>And those who marched around Jericho shouting and saw the walls crumble before their eyes?</a:t>
            </a:r>
          </a:p>
          <a:p>
            <a:endParaRPr lang="en-US" dirty="0"/>
          </a:p>
        </p:txBody>
      </p:sp>
      <p:sp>
        <p:nvSpPr>
          <p:cNvPr id="4" name="Slide Number Placeholder 3"/>
          <p:cNvSpPr>
            <a:spLocks noGrp="1"/>
          </p:cNvSpPr>
          <p:nvPr>
            <p:ph type="sldNum" sz="quarter" idx="10"/>
          </p:nvPr>
        </p:nvSpPr>
        <p:spPr/>
        <p:txBody>
          <a:bodyPr/>
          <a:lstStyle/>
          <a:p>
            <a:fld id="{9CF34CB3-60BA-43BE-8227-789AFEFC5026}"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this slide do an activity on primary/secondary sources. </a:t>
            </a:r>
            <a:r>
              <a:rPr lang="en-US" baseline="0" dirty="0" smtClean="0"/>
              <a:t> Primary Source Primer handout.  Exercise: list of primary and secondary sources and have students identify which is which.</a:t>
            </a:r>
            <a:endParaRPr lang="en-US" dirty="0"/>
          </a:p>
        </p:txBody>
      </p:sp>
      <p:sp>
        <p:nvSpPr>
          <p:cNvPr id="4" name="Slide Number Placeholder 3"/>
          <p:cNvSpPr>
            <a:spLocks noGrp="1"/>
          </p:cNvSpPr>
          <p:nvPr>
            <p:ph type="sldNum" sz="quarter" idx="10"/>
          </p:nvPr>
        </p:nvSpPr>
        <p:spPr/>
        <p:txBody>
          <a:bodyPr/>
          <a:lstStyle/>
          <a:p>
            <a:fld id="{9CF34CB3-60BA-43BE-8227-789AFEFC5026}"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Does the source contradict itself?</a:t>
            </a:r>
            <a:r>
              <a:rPr lang="en-US" baseline="0" dirty="0" smtClean="0"/>
              <a:t>  Is it believable or fantastical? Is it consistent with other sources?</a:t>
            </a:r>
            <a:endParaRPr lang="en-US" dirty="0"/>
          </a:p>
        </p:txBody>
      </p:sp>
      <p:sp>
        <p:nvSpPr>
          <p:cNvPr id="4" name="Slide Number Placeholder 3"/>
          <p:cNvSpPr>
            <a:spLocks noGrp="1"/>
          </p:cNvSpPr>
          <p:nvPr>
            <p:ph type="sldNum" sz="quarter" idx="10"/>
          </p:nvPr>
        </p:nvSpPr>
        <p:spPr/>
        <p:txBody>
          <a:bodyPr/>
          <a:lstStyle/>
          <a:p>
            <a:fld id="{9CF34CB3-60BA-43BE-8227-789AFEFC5026}" type="slidenum">
              <a:rPr lang="en-US" smtClean="0"/>
              <a:pPr/>
              <a:t>16</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is God’s plan for you? Salvation/ rejection? How can this course, this school help you fulfill</a:t>
            </a:r>
            <a:r>
              <a:rPr lang="en-US" baseline="0" dirty="0" smtClean="0"/>
              <a:t> God’s plan for your life?  Christians must be more knowledgeable than worldly people, more wise, more informed, and better educated in all aspects of the world, both physical and spiritual.  Become the man/woman that God has designed you to be.</a:t>
            </a:r>
          </a:p>
          <a:p>
            <a:endParaRPr lang="en-US" dirty="0"/>
          </a:p>
        </p:txBody>
      </p:sp>
      <p:sp>
        <p:nvSpPr>
          <p:cNvPr id="4" name="Slide Number Placeholder 3"/>
          <p:cNvSpPr>
            <a:spLocks noGrp="1"/>
          </p:cNvSpPr>
          <p:nvPr>
            <p:ph type="sldNum" sz="quarter" idx="10"/>
          </p:nvPr>
        </p:nvSpPr>
        <p:spPr/>
        <p:txBody>
          <a:bodyPr/>
          <a:lstStyle/>
          <a:p>
            <a:fld id="{9CF34CB3-60BA-43BE-8227-789AFEFC5026}" type="slidenum">
              <a:rPr lang="en-US" smtClean="0"/>
              <a:pPr/>
              <a:t>28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EBAC97A-D726-4C66-B9AC-859C482332ED}" type="datetimeFigureOut">
              <a:rPr lang="en-US" smtClean="0"/>
              <a:pPr/>
              <a:t>8/16/2013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1D61D9F-68C0-430B-8E25-49E48A57559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BAC97A-D726-4C66-B9AC-859C482332ED}" type="datetimeFigureOut">
              <a:rPr lang="en-US" smtClean="0"/>
              <a:pPr/>
              <a:t>8/16/2013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D61D9F-68C0-430B-8E25-49E48A57559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BAC97A-D726-4C66-B9AC-859C482332ED}" type="datetimeFigureOut">
              <a:rPr lang="en-US" smtClean="0"/>
              <a:pPr/>
              <a:t>8/16/2013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D61D9F-68C0-430B-8E25-49E48A57559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BAC97A-D726-4C66-B9AC-859C482332ED}" type="datetimeFigureOut">
              <a:rPr lang="en-US" smtClean="0"/>
              <a:pPr/>
              <a:t>8/16/2013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D61D9F-68C0-430B-8E25-49E48A57559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EBAC97A-D726-4C66-B9AC-859C482332ED}" type="datetimeFigureOut">
              <a:rPr lang="en-US" smtClean="0"/>
              <a:pPr/>
              <a:t>8/16/2013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D61D9F-68C0-430B-8E25-49E48A57559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EBAC97A-D726-4C66-B9AC-859C482332ED}" type="datetimeFigureOut">
              <a:rPr lang="en-US" smtClean="0"/>
              <a:pPr/>
              <a:t>8/16/2013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D61D9F-68C0-430B-8E25-49E48A57559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EBAC97A-D726-4C66-B9AC-859C482332ED}" type="datetimeFigureOut">
              <a:rPr lang="en-US" smtClean="0"/>
              <a:pPr/>
              <a:t>8/16/2013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D61D9F-68C0-430B-8E25-49E48A57559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EBAC97A-D726-4C66-B9AC-859C482332ED}" type="datetimeFigureOut">
              <a:rPr lang="en-US" smtClean="0"/>
              <a:pPr/>
              <a:t>8/16/2013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D61D9F-68C0-430B-8E25-49E48A57559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BAC97A-D726-4C66-B9AC-859C482332ED}" type="datetimeFigureOut">
              <a:rPr lang="en-US" smtClean="0"/>
              <a:pPr/>
              <a:t>8/16/2013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D61D9F-68C0-430B-8E25-49E48A57559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EBAC97A-D726-4C66-B9AC-859C482332ED}" type="datetimeFigureOut">
              <a:rPr lang="en-US" smtClean="0"/>
              <a:pPr/>
              <a:t>8/16/2013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D61D9F-68C0-430B-8E25-49E48A57559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EBAC97A-D726-4C66-B9AC-859C482332ED}" type="datetimeFigureOut">
              <a:rPr lang="en-US" smtClean="0"/>
              <a:pPr/>
              <a:t>8/16/2013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1D61D9F-68C0-430B-8E25-49E48A57559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EBAC97A-D726-4C66-B9AC-859C482332ED}" type="datetimeFigureOut">
              <a:rPr lang="en-US" smtClean="0"/>
              <a:pPr/>
              <a:t>8/16/2013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1D61D9F-68C0-430B-8E25-49E48A57559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Foundations of World History</a:t>
            </a:r>
            <a:endParaRPr lang="en-US" dirty="0"/>
          </a:p>
        </p:txBody>
      </p:sp>
      <p:sp>
        <p:nvSpPr>
          <p:cNvPr id="3" name="Subtitle 2"/>
          <p:cNvSpPr>
            <a:spLocks noGrp="1"/>
          </p:cNvSpPr>
          <p:nvPr>
            <p:ph type="subTitle" idx="1"/>
          </p:nvPr>
        </p:nvSpPr>
        <p:spPr/>
        <p:txBody>
          <a:bodyPr/>
          <a:lstStyle/>
          <a:p>
            <a:r>
              <a:rPr lang="en-US" dirty="0" smtClean="0"/>
              <a:t>Chapter 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Historian &amp; His Task</a:t>
            </a:r>
            <a:endParaRPr lang="en-US" dirty="0"/>
          </a:p>
        </p:txBody>
      </p:sp>
      <p:sp>
        <p:nvSpPr>
          <p:cNvPr id="5" name="Text Placeholder 4"/>
          <p:cNvSpPr>
            <a:spLocks noGrp="1"/>
          </p:cNvSpPr>
          <p:nvPr>
            <p:ph type="body" idx="1"/>
          </p:nvPr>
        </p:nvSpPr>
        <p:spPr/>
        <p:txBody>
          <a:bodyPr/>
          <a:lstStyle/>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know?</a:t>
            </a:r>
            <a:endParaRPr lang="en-US" dirty="0"/>
          </a:p>
        </p:txBody>
      </p:sp>
      <p:sp>
        <p:nvSpPr>
          <p:cNvPr id="3" name="Content Placeholder 2"/>
          <p:cNvSpPr>
            <a:spLocks noGrp="1"/>
          </p:cNvSpPr>
          <p:nvPr>
            <p:ph sz="half" idx="1"/>
          </p:nvPr>
        </p:nvSpPr>
        <p:spPr/>
        <p:txBody>
          <a:bodyPr/>
          <a:lstStyle/>
          <a:p>
            <a:r>
              <a:rPr lang="en-US" dirty="0" smtClean="0"/>
              <a:t>Primary Sources</a:t>
            </a:r>
          </a:p>
          <a:p>
            <a:pPr lvl="1"/>
            <a:r>
              <a:rPr lang="en-US" dirty="0" smtClean="0"/>
              <a:t>Produced at the time of the event often by people involved in the event.</a:t>
            </a:r>
            <a:endParaRPr lang="en-US" dirty="0"/>
          </a:p>
        </p:txBody>
      </p:sp>
      <p:sp>
        <p:nvSpPr>
          <p:cNvPr id="4" name="Content Placeholder 3"/>
          <p:cNvSpPr>
            <a:spLocks noGrp="1"/>
          </p:cNvSpPr>
          <p:nvPr>
            <p:ph sz="half" idx="2"/>
          </p:nvPr>
        </p:nvSpPr>
        <p:spPr/>
        <p:txBody>
          <a:bodyPr/>
          <a:lstStyle/>
          <a:p>
            <a:r>
              <a:rPr lang="en-US" dirty="0" smtClean="0"/>
              <a:t>Secondary Sources</a:t>
            </a:r>
          </a:p>
          <a:p>
            <a:pPr lvl="1"/>
            <a:r>
              <a:rPr lang="en-US" dirty="0" smtClean="0"/>
              <a:t>Interpret or explain primary sources.</a:t>
            </a:r>
          </a:p>
          <a:p>
            <a:pPr lvl="1">
              <a:buNone/>
            </a:pPr>
            <a:endParaRPr lang="en-US" dirty="0" smtClean="0"/>
          </a:p>
        </p:txBody>
      </p:sp>
      <p:pic>
        <p:nvPicPr>
          <p:cNvPr id="5" name="Picture 4" descr="artifactsm clovis mammoth kill site.jpg"/>
          <p:cNvPicPr>
            <a:picLocks noChangeAspect="1"/>
          </p:cNvPicPr>
          <p:nvPr/>
        </p:nvPicPr>
        <p:blipFill>
          <a:blip r:embed="rId3" cstate="print"/>
          <a:stretch>
            <a:fillRect/>
          </a:stretch>
        </p:blipFill>
        <p:spPr>
          <a:xfrm>
            <a:off x="1143000" y="3886200"/>
            <a:ext cx="2514600" cy="1889819"/>
          </a:xfrm>
          <a:prstGeom prst="rect">
            <a:avLst/>
          </a:prstGeom>
        </p:spPr>
      </p:pic>
      <p:sp>
        <p:nvSpPr>
          <p:cNvPr id="6" name="TextBox 5"/>
          <p:cNvSpPr txBox="1"/>
          <p:nvPr/>
        </p:nvSpPr>
        <p:spPr>
          <a:xfrm>
            <a:off x="381000" y="5867400"/>
            <a:ext cx="2667000" cy="584775"/>
          </a:xfrm>
          <a:prstGeom prst="rect">
            <a:avLst/>
          </a:prstGeom>
          <a:noFill/>
        </p:spPr>
        <p:txBody>
          <a:bodyPr wrap="square" rtlCol="0">
            <a:spAutoFit/>
          </a:bodyPr>
          <a:lstStyle/>
          <a:p>
            <a:r>
              <a:rPr lang="en-US" sz="1600" i="1" dirty="0" smtClean="0"/>
              <a:t>Artifacts from Clovis mammoth kill site</a:t>
            </a:r>
            <a:endParaRPr lang="en-US" sz="1600" i="1" dirty="0"/>
          </a:p>
        </p:txBody>
      </p:sp>
      <p:pic>
        <p:nvPicPr>
          <p:cNvPr id="7" name="Picture 6" descr="Secondary source book clovis.jpg"/>
          <p:cNvPicPr>
            <a:picLocks noChangeAspect="1"/>
          </p:cNvPicPr>
          <p:nvPr/>
        </p:nvPicPr>
        <p:blipFill>
          <a:blip r:embed="rId4" cstate="print"/>
          <a:stretch>
            <a:fillRect/>
          </a:stretch>
        </p:blipFill>
        <p:spPr>
          <a:xfrm>
            <a:off x="5105400" y="3276600"/>
            <a:ext cx="2857500" cy="28575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28600"/>
            <a:ext cx="8229600" cy="990600"/>
          </a:xfrm>
        </p:spPr>
        <p:txBody>
          <a:bodyPr/>
          <a:lstStyle/>
          <a:p>
            <a:r>
              <a:rPr lang="en-US" dirty="0" smtClean="0"/>
              <a:t>Primary or Secondary?</a:t>
            </a:r>
            <a:endParaRPr lang="en-US" dirty="0"/>
          </a:p>
        </p:txBody>
      </p:sp>
      <p:pic>
        <p:nvPicPr>
          <p:cNvPr id="7" name="Content Placeholder 6" descr="Taino Cave Drawings.jpg"/>
          <p:cNvPicPr>
            <a:picLocks noGrp="1" noChangeAspect="1"/>
          </p:cNvPicPr>
          <p:nvPr>
            <p:ph idx="1"/>
          </p:nvPr>
        </p:nvPicPr>
        <p:blipFill>
          <a:blip r:embed="rId2" cstate="print"/>
          <a:stretch>
            <a:fillRect/>
          </a:stretch>
        </p:blipFill>
        <p:spPr>
          <a:xfrm>
            <a:off x="457200" y="1295400"/>
            <a:ext cx="4151376" cy="2807208"/>
          </a:xfrm>
        </p:spPr>
      </p:pic>
      <p:pic>
        <p:nvPicPr>
          <p:cNvPr id="8" name="Picture 7" descr="Cave Painters Book Secondary source.jpg"/>
          <p:cNvPicPr>
            <a:picLocks noChangeAspect="1"/>
          </p:cNvPicPr>
          <p:nvPr/>
        </p:nvPicPr>
        <p:blipFill>
          <a:blip r:embed="rId3" cstate="print"/>
          <a:stretch>
            <a:fillRect/>
          </a:stretch>
        </p:blipFill>
        <p:spPr>
          <a:xfrm>
            <a:off x="6400800" y="609600"/>
            <a:ext cx="2857500" cy="2857500"/>
          </a:xfrm>
          <a:prstGeom prst="rect">
            <a:avLst/>
          </a:prstGeom>
        </p:spPr>
      </p:pic>
      <p:pic>
        <p:nvPicPr>
          <p:cNvPr id="9" name="Picture 8" descr="Leonardo Da Vinci's notebook.jpg"/>
          <p:cNvPicPr>
            <a:picLocks noChangeAspect="1"/>
          </p:cNvPicPr>
          <p:nvPr/>
        </p:nvPicPr>
        <p:blipFill>
          <a:blip r:embed="rId4" cstate="print"/>
          <a:stretch>
            <a:fillRect/>
          </a:stretch>
        </p:blipFill>
        <p:spPr>
          <a:xfrm>
            <a:off x="4191000" y="3581400"/>
            <a:ext cx="4165600" cy="297423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6858000" cy="286512"/>
          </a:xfrm>
        </p:spPr>
        <p:txBody>
          <a:bodyPr>
            <a:normAutofit fontScale="90000"/>
          </a:bodyPr>
          <a:lstStyle/>
          <a:p>
            <a:r>
              <a:rPr lang="en-US" dirty="0" smtClean="0"/>
              <a:t>Primary or Secondary?</a:t>
            </a:r>
            <a:endParaRPr lang="en-US" dirty="0"/>
          </a:p>
        </p:txBody>
      </p:sp>
      <p:pic>
        <p:nvPicPr>
          <p:cNvPr id="4" name="Content Placeholder 3" descr="Baby Record Book.jpg"/>
          <p:cNvPicPr>
            <a:picLocks noGrp="1" noChangeAspect="1"/>
          </p:cNvPicPr>
          <p:nvPr>
            <p:ph idx="1"/>
          </p:nvPr>
        </p:nvPicPr>
        <p:blipFill>
          <a:blip r:embed="rId2" cstate="print"/>
          <a:stretch>
            <a:fillRect/>
          </a:stretch>
        </p:blipFill>
        <p:spPr>
          <a:xfrm>
            <a:off x="838200" y="1905000"/>
            <a:ext cx="3251435" cy="4389437"/>
          </a:xfrm>
        </p:spPr>
      </p:pic>
      <p:pic>
        <p:nvPicPr>
          <p:cNvPr id="5" name="Picture 4" descr="Child rearing book secondary source.jpg"/>
          <p:cNvPicPr>
            <a:picLocks noChangeAspect="1"/>
          </p:cNvPicPr>
          <p:nvPr/>
        </p:nvPicPr>
        <p:blipFill>
          <a:blip r:embed="rId3" cstate="print"/>
          <a:stretch>
            <a:fillRect/>
          </a:stretch>
        </p:blipFill>
        <p:spPr>
          <a:xfrm>
            <a:off x="5029200" y="1447800"/>
            <a:ext cx="2923908" cy="44196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704088"/>
            <a:ext cx="8229600" cy="134112"/>
          </a:xfrm>
        </p:spPr>
        <p:txBody>
          <a:bodyPr>
            <a:normAutofit fontScale="90000"/>
          </a:bodyPr>
          <a:lstStyle/>
          <a:p>
            <a:endParaRPr lang="en-US" dirty="0"/>
          </a:p>
        </p:txBody>
      </p:sp>
      <p:sp>
        <p:nvSpPr>
          <p:cNvPr id="6" name="Content Placeholder 5"/>
          <p:cNvSpPr>
            <a:spLocks noGrp="1"/>
          </p:cNvSpPr>
          <p:nvPr>
            <p:ph idx="1"/>
          </p:nvPr>
        </p:nvSpPr>
        <p:spPr>
          <a:xfrm>
            <a:off x="457200" y="1066800"/>
            <a:ext cx="8229600" cy="5257800"/>
          </a:xfrm>
        </p:spPr>
        <p:txBody>
          <a:bodyPr>
            <a:normAutofit/>
          </a:bodyPr>
          <a:lstStyle/>
          <a:p>
            <a:r>
              <a:rPr lang="en-US" sz="4800" dirty="0" smtClean="0"/>
              <a:t>What do we do with the information we gather?</a:t>
            </a:r>
            <a:endParaRPr lang="en-US" sz="4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Extracting meaning from sources</a:t>
            </a:r>
            <a:endParaRPr lang="en-US" dirty="0"/>
          </a:p>
        </p:txBody>
      </p:sp>
      <p:sp>
        <p:nvSpPr>
          <p:cNvPr id="6" name="Content Placeholder 5"/>
          <p:cNvSpPr>
            <a:spLocks noGrp="1"/>
          </p:cNvSpPr>
          <p:nvPr>
            <p:ph idx="1"/>
          </p:nvPr>
        </p:nvSpPr>
        <p:spPr/>
        <p:txBody>
          <a:bodyPr/>
          <a:lstStyle/>
          <a:p>
            <a:r>
              <a:rPr lang="en-US" dirty="0" smtClean="0"/>
              <a:t>Evaluation</a:t>
            </a:r>
          </a:p>
          <a:p>
            <a:r>
              <a:rPr lang="en-US" dirty="0" smtClean="0"/>
              <a:t>Synthesis</a:t>
            </a:r>
          </a:p>
          <a:p>
            <a:r>
              <a:rPr lang="en-US" dirty="0" smtClean="0"/>
              <a:t>Interpretation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lstStyle/>
          <a:p>
            <a:r>
              <a:rPr lang="en-US" dirty="0" smtClean="0"/>
              <a:t>Is the record internally consistent?</a:t>
            </a:r>
          </a:p>
          <a:p>
            <a:r>
              <a:rPr lang="en-US" dirty="0" smtClean="0"/>
              <a:t>Is it believable?</a:t>
            </a:r>
          </a:p>
          <a:p>
            <a:r>
              <a:rPr lang="en-US" dirty="0" smtClean="0"/>
              <a:t>How does it compare with similar records?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Synthesis</a:t>
            </a:r>
            <a:endParaRPr lang="en-US" dirty="0"/>
          </a:p>
        </p:txBody>
      </p:sp>
      <p:sp>
        <p:nvSpPr>
          <p:cNvPr id="3" name="Content Placeholder 2"/>
          <p:cNvSpPr>
            <a:spLocks noGrp="1"/>
          </p:cNvSpPr>
          <p:nvPr>
            <p:ph idx="1"/>
          </p:nvPr>
        </p:nvSpPr>
        <p:spPr/>
        <p:txBody>
          <a:bodyPr/>
          <a:lstStyle/>
          <a:p>
            <a:r>
              <a:rPr lang="en-US" dirty="0" smtClean="0"/>
              <a:t>Based on the RELIABLE information gathered, assemble the facts into a narrative of the past.</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Interpretation</a:t>
            </a:r>
            <a:endParaRPr lang="en-US" dirty="0"/>
          </a:p>
        </p:txBody>
      </p:sp>
      <p:sp>
        <p:nvSpPr>
          <p:cNvPr id="3" name="Content Placeholder 2"/>
          <p:cNvSpPr>
            <a:spLocks noGrp="1"/>
          </p:cNvSpPr>
          <p:nvPr>
            <p:ph idx="1"/>
          </p:nvPr>
        </p:nvSpPr>
        <p:spPr/>
        <p:txBody>
          <a:bodyPr/>
          <a:lstStyle/>
          <a:p>
            <a:r>
              <a:rPr lang="en-US" dirty="0" smtClean="0"/>
              <a:t>What does this event mean?</a:t>
            </a:r>
          </a:p>
          <a:p>
            <a:r>
              <a:rPr lang="en-US" dirty="0" smtClean="0"/>
              <a:t>Are it important?</a:t>
            </a:r>
          </a:p>
          <a:p>
            <a:r>
              <a:rPr lang="en-US" dirty="0" smtClean="0"/>
              <a:t>What makes it important?</a:t>
            </a:r>
          </a:p>
          <a:p>
            <a:r>
              <a:rPr lang="en-US" dirty="0" smtClean="0"/>
              <a:t>Why did it happen?</a:t>
            </a:r>
          </a:p>
          <a:p>
            <a:r>
              <a:rPr lang="en-US" dirty="0" smtClean="0"/>
              <a:t>What are the consequences of this event?</a:t>
            </a:r>
          </a:p>
          <a:p>
            <a:r>
              <a:rPr lang="en-US" dirty="0" smtClean="0"/>
              <a:t>How is it relevant to people living today?</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447800"/>
          </a:xfrm>
        </p:spPr>
        <p:txBody>
          <a:bodyPr>
            <a:normAutofit fontScale="90000"/>
          </a:bodyPr>
          <a:lstStyle/>
          <a:p>
            <a:r>
              <a:rPr lang="en-US" dirty="0" smtClean="0"/>
              <a:t>What flaws are involved with the historical process?</a:t>
            </a:r>
            <a:endParaRPr lang="en-US" dirty="0"/>
          </a:p>
        </p:txBody>
      </p:sp>
      <p:sp>
        <p:nvSpPr>
          <p:cNvPr id="3" name="Content Placeholder 2"/>
          <p:cNvSpPr>
            <a:spLocks noGrp="1"/>
          </p:cNvSpPr>
          <p:nvPr>
            <p:ph idx="1"/>
          </p:nvPr>
        </p:nvSpPr>
        <p:spPr>
          <a:xfrm>
            <a:off x="457200" y="2743200"/>
            <a:ext cx="8229600" cy="3581400"/>
          </a:xfrm>
        </p:spPr>
        <p:txBody>
          <a:bodyPr/>
          <a:lstStyle/>
          <a:p>
            <a:r>
              <a:rPr lang="en-US" dirty="0" smtClean="0"/>
              <a:t>We can’t know everything.</a:t>
            </a:r>
          </a:p>
          <a:p>
            <a:r>
              <a:rPr lang="en-US" dirty="0" smtClean="0"/>
              <a:t>May have too much information. </a:t>
            </a:r>
          </a:p>
          <a:p>
            <a:pPr lvl="1"/>
            <a:r>
              <a:rPr lang="en-US" dirty="0" smtClean="0"/>
              <a:t>What to keep</a:t>
            </a:r>
          </a:p>
          <a:p>
            <a:pPr lvl="1"/>
            <a:r>
              <a:rPr lang="en-US" dirty="0" smtClean="0"/>
              <a:t>What to leave out</a:t>
            </a:r>
          </a:p>
          <a:p>
            <a:r>
              <a:rPr lang="en-US" dirty="0" smtClean="0"/>
              <a:t>Historians, just like all people, have biases.</a:t>
            </a:r>
          </a:p>
          <a:p>
            <a:pPr lvl="1"/>
            <a:r>
              <a:rPr lang="en-US" dirty="0" smtClean="0"/>
              <a:t>Worldview will affect interpretation of facts.</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History?</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Studying History with a Christian World View</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Christian World View is</a:t>
            </a:r>
            <a:endParaRPr lang="en-US" dirty="0"/>
          </a:p>
        </p:txBody>
      </p:sp>
      <p:sp>
        <p:nvSpPr>
          <p:cNvPr id="3" name="Content Placeholder 2"/>
          <p:cNvSpPr>
            <a:spLocks noGrp="1"/>
          </p:cNvSpPr>
          <p:nvPr>
            <p:ph sz="half" idx="1"/>
          </p:nvPr>
        </p:nvSpPr>
        <p:spPr/>
        <p:txBody>
          <a:bodyPr>
            <a:normAutofit/>
          </a:bodyPr>
          <a:lstStyle/>
          <a:p>
            <a:r>
              <a:rPr lang="en-US" sz="4000" dirty="0" smtClean="0"/>
              <a:t>Based on God’s Word, the Bible.</a:t>
            </a:r>
            <a:endParaRPr lang="en-US" sz="4000" dirty="0"/>
          </a:p>
        </p:txBody>
      </p:sp>
      <p:pic>
        <p:nvPicPr>
          <p:cNvPr id="5" name="Content Placeholder 4" descr="bible.jpg"/>
          <p:cNvPicPr>
            <a:picLocks noGrp="1" noChangeAspect="1"/>
          </p:cNvPicPr>
          <p:nvPr>
            <p:ph sz="half" idx="2"/>
          </p:nvPr>
        </p:nvPicPr>
        <p:blipFill>
          <a:blip r:embed="rId2" cstate="print"/>
          <a:stretch>
            <a:fillRect/>
          </a:stretch>
        </p:blipFill>
        <p:spPr>
          <a:xfrm>
            <a:off x="5257800" y="2005032"/>
            <a:ext cx="2971800" cy="4057497"/>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704850"/>
            <a:ext cx="8229600" cy="1143000"/>
          </a:xfrm>
        </p:spPr>
        <p:txBody>
          <a:bodyPr/>
          <a:lstStyle/>
          <a:p>
            <a:r>
              <a:rPr lang="en-US" dirty="0" smtClean="0"/>
              <a:t>            Three Central Truths</a:t>
            </a:r>
            <a:endParaRPr lang="en-US" dirty="0"/>
          </a:p>
        </p:txBody>
      </p:sp>
      <p:pic>
        <p:nvPicPr>
          <p:cNvPr id="5" name="Content Placeholder 4" descr="Adam&amp;God.jpg"/>
          <p:cNvPicPr>
            <a:picLocks noGrp="1" noChangeAspect="1"/>
          </p:cNvPicPr>
          <p:nvPr>
            <p:ph sz="half" idx="4294967295"/>
          </p:nvPr>
        </p:nvPicPr>
        <p:blipFill>
          <a:blip r:embed="rId2" cstate="print"/>
          <a:stretch>
            <a:fillRect/>
          </a:stretch>
        </p:blipFill>
        <p:spPr>
          <a:xfrm>
            <a:off x="685800" y="1981200"/>
            <a:ext cx="2057400" cy="1352550"/>
          </a:xfrm>
        </p:spPr>
      </p:pic>
      <p:pic>
        <p:nvPicPr>
          <p:cNvPr id="6" name="Picture 5" descr="fist.jpg"/>
          <p:cNvPicPr>
            <a:picLocks noChangeAspect="1"/>
          </p:cNvPicPr>
          <p:nvPr/>
        </p:nvPicPr>
        <p:blipFill>
          <a:blip r:embed="rId3" cstate="print"/>
          <a:stretch>
            <a:fillRect/>
          </a:stretch>
        </p:blipFill>
        <p:spPr>
          <a:xfrm>
            <a:off x="3429000" y="2590800"/>
            <a:ext cx="1695450" cy="2260600"/>
          </a:xfrm>
          <a:prstGeom prst="rect">
            <a:avLst/>
          </a:prstGeom>
        </p:spPr>
      </p:pic>
      <p:pic>
        <p:nvPicPr>
          <p:cNvPr id="7" name="Picture 6" descr="conceptual-picture-about-redemption.jpg"/>
          <p:cNvPicPr>
            <a:picLocks noChangeAspect="1"/>
          </p:cNvPicPr>
          <p:nvPr/>
        </p:nvPicPr>
        <p:blipFill>
          <a:blip r:embed="rId4" cstate="print"/>
          <a:stretch>
            <a:fillRect/>
          </a:stretch>
        </p:blipFill>
        <p:spPr>
          <a:xfrm>
            <a:off x="5486400" y="4648200"/>
            <a:ext cx="2645664" cy="1984248"/>
          </a:xfrm>
          <a:prstGeom prst="rect">
            <a:avLst/>
          </a:prstGeom>
        </p:spPr>
      </p:pic>
      <p:sp>
        <p:nvSpPr>
          <p:cNvPr id="8" name="TextBox 7"/>
          <p:cNvSpPr txBox="1"/>
          <p:nvPr/>
        </p:nvSpPr>
        <p:spPr>
          <a:xfrm>
            <a:off x="2895600" y="2057400"/>
            <a:ext cx="1048492" cy="369332"/>
          </a:xfrm>
          <a:prstGeom prst="rect">
            <a:avLst/>
          </a:prstGeom>
          <a:noFill/>
        </p:spPr>
        <p:txBody>
          <a:bodyPr wrap="none" rtlCol="0">
            <a:spAutoFit/>
          </a:bodyPr>
          <a:lstStyle/>
          <a:p>
            <a:r>
              <a:rPr lang="en-US" i="1" dirty="0" smtClean="0"/>
              <a:t>Creation</a:t>
            </a:r>
            <a:endParaRPr lang="en-US" i="1" dirty="0"/>
          </a:p>
        </p:txBody>
      </p:sp>
      <p:sp>
        <p:nvSpPr>
          <p:cNvPr id="9" name="TextBox 8"/>
          <p:cNvSpPr txBox="1"/>
          <p:nvPr/>
        </p:nvSpPr>
        <p:spPr>
          <a:xfrm>
            <a:off x="5486400" y="2895600"/>
            <a:ext cx="538994" cy="369332"/>
          </a:xfrm>
          <a:prstGeom prst="rect">
            <a:avLst/>
          </a:prstGeom>
          <a:noFill/>
        </p:spPr>
        <p:txBody>
          <a:bodyPr wrap="none" rtlCol="0">
            <a:spAutoFit/>
          </a:bodyPr>
          <a:lstStyle/>
          <a:p>
            <a:r>
              <a:rPr lang="en-US" i="1" dirty="0" smtClean="0"/>
              <a:t>Fall</a:t>
            </a:r>
            <a:endParaRPr lang="en-US" i="1" dirty="0"/>
          </a:p>
        </p:txBody>
      </p:sp>
      <p:sp>
        <p:nvSpPr>
          <p:cNvPr id="10" name="TextBox 9"/>
          <p:cNvSpPr txBox="1"/>
          <p:nvPr/>
        </p:nvSpPr>
        <p:spPr>
          <a:xfrm>
            <a:off x="6781800" y="4191000"/>
            <a:ext cx="1357295" cy="369332"/>
          </a:xfrm>
          <a:prstGeom prst="rect">
            <a:avLst/>
          </a:prstGeom>
          <a:noFill/>
        </p:spPr>
        <p:txBody>
          <a:bodyPr wrap="none" rtlCol="0">
            <a:spAutoFit/>
          </a:bodyPr>
          <a:lstStyle/>
          <a:p>
            <a:r>
              <a:rPr lang="en-US" i="1" dirty="0" smtClean="0"/>
              <a:t>Redemption</a:t>
            </a:r>
            <a:endParaRPr lang="en-US" i="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7848600" cy="667512"/>
          </a:xfrm>
        </p:spPr>
        <p:txBody>
          <a:bodyPr>
            <a:normAutofit fontScale="90000"/>
          </a:bodyPr>
          <a:lstStyle/>
          <a:p>
            <a:endParaRPr lang="en-US" dirty="0"/>
          </a:p>
        </p:txBody>
      </p:sp>
      <p:sp>
        <p:nvSpPr>
          <p:cNvPr id="3" name="Content Placeholder 2"/>
          <p:cNvSpPr>
            <a:spLocks noGrp="1"/>
          </p:cNvSpPr>
          <p:nvPr>
            <p:ph idx="1"/>
          </p:nvPr>
        </p:nvSpPr>
        <p:spPr>
          <a:xfrm>
            <a:off x="457200" y="1600200"/>
            <a:ext cx="8229600" cy="4724400"/>
          </a:xfrm>
        </p:spPr>
        <p:txBody>
          <a:bodyPr/>
          <a:lstStyle/>
          <a:p>
            <a:r>
              <a:rPr lang="en-US" dirty="0" smtClean="0"/>
              <a:t>Mankind was created in God’s image.</a:t>
            </a:r>
          </a:p>
          <a:p>
            <a:endParaRPr lang="en-US" dirty="0"/>
          </a:p>
        </p:txBody>
      </p:sp>
      <p:pic>
        <p:nvPicPr>
          <p:cNvPr id="4" name="Picture 3" descr="Adam&amp;God.jpg"/>
          <p:cNvPicPr>
            <a:picLocks noChangeAspect="1"/>
          </p:cNvPicPr>
          <p:nvPr/>
        </p:nvPicPr>
        <p:blipFill>
          <a:blip r:embed="rId2" cstate="print"/>
          <a:stretch>
            <a:fillRect/>
          </a:stretch>
        </p:blipFill>
        <p:spPr>
          <a:xfrm>
            <a:off x="2362200" y="2819400"/>
            <a:ext cx="4876800" cy="3204755"/>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524000"/>
            <a:ext cx="8229600" cy="4800600"/>
          </a:xfrm>
        </p:spPr>
        <p:txBody>
          <a:bodyPr/>
          <a:lstStyle/>
          <a:p>
            <a:r>
              <a:rPr lang="en-US" dirty="0" smtClean="0"/>
              <a:t>Mankind sinned and fell into </a:t>
            </a:r>
            <a:r>
              <a:rPr lang="en-US" b="1" dirty="0" smtClean="0"/>
              <a:t>human depravity </a:t>
            </a:r>
            <a:r>
              <a:rPr lang="en-US" dirty="0" smtClean="0"/>
              <a:t>as a result. (sinful human nature)</a:t>
            </a:r>
          </a:p>
          <a:p>
            <a:endParaRPr lang="en-US" dirty="0"/>
          </a:p>
        </p:txBody>
      </p:sp>
      <p:pic>
        <p:nvPicPr>
          <p:cNvPr id="4" name="Picture 3" descr="fist.jpg"/>
          <p:cNvPicPr>
            <a:picLocks noChangeAspect="1"/>
          </p:cNvPicPr>
          <p:nvPr/>
        </p:nvPicPr>
        <p:blipFill>
          <a:blip r:embed="rId2" cstate="print"/>
          <a:stretch>
            <a:fillRect/>
          </a:stretch>
        </p:blipFill>
        <p:spPr>
          <a:xfrm>
            <a:off x="5181600" y="2667000"/>
            <a:ext cx="2819400" cy="37592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447800"/>
            <a:ext cx="8229600" cy="4876800"/>
          </a:xfrm>
        </p:spPr>
        <p:txBody>
          <a:bodyPr/>
          <a:lstStyle/>
          <a:p>
            <a:r>
              <a:rPr lang="en-US" dirty="0" smtClean="0"/>
              <a:t>God sent his son Jesus to redeem mankind from his depravity and to restore him into a relationship with his Creator.</a:t>
            </a:r>
          </a:p>
          <a:p>
            <a:endParaRPr lang="en-US" dirty="0"/>
          </a:p>
        </p:txBody>
      </p:sp>
      <p:pic>
        <p:nvPicPr>
          <p:cNvPr id="4" name="Picture 3" descr="conceptual-picture-about-redemption.jpg"/>
          <p:cNvPicPr>
            <a:picLocks noChangeAspect="1"/>
          </p:cNvPicPr>
          <p:nvPr/>
        </p:nvPicPr>
        <p:blipFill>
          <a:blip r:embed="rId2" cstate="print"/>
          <a:stretch>
            <a:fillRect/>
          </a:stretch>
        </p:blipFill>
        <p:spPr>
          <a:xfrm>
            <a:off x="3657600" y="2838450"/>
            <a:ext cx="4652264" cy="3489198"/>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Christian View</a:t>
            </a:r>
            <a:endParaRPr lang="en-US" dirty="0"/>
          </a:p>
        </p:txBody>
      </p:sp>
      <p:sp>
        <p:nvSpPr>
          <p:cNvPr id="3" name="Content Placeholder 2"/>
          <p:cNvSpPr>
            <a:spLocks noGrp="1"/>
          </p:cNvSpPr>
          <p:nvPr>
            <p:ph sz="half" idx="1"/>
          </p:nvPr>
        </p:nvSpPr>
        <p:spPr/>
        <p:txBody>
          <a:bodyPr/>
          <a:lstStyle/>
          <a:p>
            <a:r>
              <a:rPr lang="en-US" dirty="0" smtClean="0"/>
              <a:t>God knew it all from the beginning.</a:t>
            </a:r>
          </a:p>
          <a:p>
            <a:r>
              <a:rPr lang="en-US" dirty="0" smtClean="0"/>
              <a:t>The world is out of control.</a:t>
            </a:r>
          </a:p>
          <a:p>
            <a:r>
              <a:rPr lang="en-US" dirty="0" smtClean="0"/>
              <a:t>We have HOPE.</a:t>
            </a:r>
          </a:p>
          <a:p>
            <a:r>
              <a:rPr lang="en-US" dirty="0" smtClean="0"/>
              <a:t>God is in control of all.</a:t>
            </a:r>
          </a:p>
          <a:p>
            <a:r>
              <a:rPr lang="en-US" dirty="0" smtClean="0"/>
              <a:t>We study history with God’s will in mind.</a:t>
            </a:r>
          </a:p>
          <a:p>
            <a:endParaRPr lang="en-US" dirty="0"/>
          </a:p>
        </p:txBody>
      </p:sp>
      <p:pic>
        <p:nvPicPr>
          <p:cNvPr id="5" name="Content Placeholder 4" descr="Rainbow.jpg"/>
          <p:cNvPicPr>
            <a:picLocks noGrp="1" noChangeAspect="1"/>
          </p:cNvPicPr>
          <p:nvPr>
            <p:ph sz="half" idx="2"/>
          </p:nvPr>
        </p:nvPicPr>
        <p:blipFill>
          <a:blip r:embed="rId2" cstate="print"/>
          <a:stretch>
            <a:fillRect/>
          </a:stretch>
        </p:blipFill>
        <p:spPr>
          <a:xfrm>
            <a:off x="4648200" y="2791282"/>
            <a:ext cx="4038600" cy="2693073"/>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Christian View</a:t>
            </a:r>
            <a:endParaRPr lang="en-US" dirty="0"/>
          </a:p>
        </p:txBody>
      </p:sp>
      <p:pic>
        <p:nvPicPr>
          <p:cNvPr id="5" name="Content Placeholder 4" descr="passion-of-the-christ-nail.jpg"/>
          <p:cNvPicPr>
            <a:picLocks noGrp="1" noChangeAspect="1"/>
          </p:cNvPicPr>
          <p:nvPr>
            <p:ph sz="half" idx="1"/>
          </p:nvPr>
        </p:nvPicPr>
        <p:blipFill>
          <a:blip r:embed="rId2" cstate="print"/>
          <a:stretch>
            <a:fillRect/>
          </a:stretch>
        </p:blipFill>
        <p:spPr>
          <a:xfrm>
            <a:off x="903386" y="1920875"/>
            <a:ext cx="3146227" cy="4433888"/>
          </a:xfrm>
        </p:spPr>
      </p:pic>
      <p:sp>
        <p:nvSpPr>
          <p:cNvPr id="4" name="Content Placeholder 3"/>
          <p:cNvSpPr>
            <a:spLocks noGrp="1"/>
          </p:cNvSpPr>
          <p:nvPr>
            <p:ph sz="half" idx="2"/>
          </p:nvPr>
        </p:nvSpPr>
        <p:spPr/>
        <p:txBody>
          <a:bodyPr/>
          <a:lstStyle/>
          <a:p>
            <a:r>
              <a:rPr lang="en-US" dirty="0" smtClean="0"/>
              <a:t>The focal point and center of human history is the advent of God as man in the person of Jesus Christ to redeem mankind.</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800" dirty="0" smtClean="0"/>
              <a:t>What is your role in history?</a:t>
            </a:r>
            <a:endParaRPr lang="en-US" sz="4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Beginnings of World History</a:t>
            </a:r>
            <a:endParaRPr lang="en-US" dirty="0"/>
          </a:p>
        </p:txBody>
      </p:sp>
      <p:sp>
        <p:nvSpPr>
          <p:cNvPr id="3" name="Text Placeholder 2"/>
          <p:cNvSpPr>
            <a:spLocks noGrp="1"/>
          </p:cNvSpPr>
          <p:nvPr>
            <p:ph type="body" idx="1"/>
          </p:nvPr>
        </p:nvSpPr>
        <p:spPr/>
        <p:txBody>
          <a:bodyPr/>
          <a:lstStyle/>
          <a:p>
            <a:r>
              <a:rPr lang="en-US" dirty="0" smtClean="0"/>
              <a:t>Genesis Chapters 1-11</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1295400"/>
            <a:ext cx="6553200" cy="2708434"/>
          </a:xfrm>
          <a:prstGeom prst="rect">
            <a:avLst/>
          </a:prstGeom>
          <a:noFill/>
        </p:spPr>
        <p:txBody>
          <a:bodyPr wrap="square" rtlCol="0">
            <a:spAutoFit/>
          </a:bodyPr>
          <a:lstStyle/>
          <a:p>
            <a:r>
              <a:rPr lang="en-US" sz="4000" dirty="0" smtClean="0"/>
              <a:t>“Inquiry”</a:t>
            </a:r>
          </a:p>
          <a:p>
            <a:pPr marL="457200">
              <a:buFont typeface="Arial" pitchFamily="34" charset="0"/>
              <a:buChar char="•"/>
            </a:pPr>
            <a:r>
              <a:rPr lang="en-US" sz="2800" dirty="0" smtClean="0"/>
              <a:t>What happened?</a:t>
            </a:r>
          </a:p>
          <a:p>
            <a:pPr marL="457200">
              <a:buFont typeface="Arial" pitchFamily="34" charset="0"/>
              <a:buChar char="•"/>
            </a:pPr>
            <a:r>
              <a:rPr lang="en-US" sz="2800" dirty="0" smtClean="0"/>
              <a:t>Why did it happen?</a:t>
            </a:r>
          </a:p>
          <a:p>
            <a:pPr marL="457200">
              <a:buFont typeface="Arial" pitchFamily="34" charset="0"/>
              <a:buChar char="•"/>
            </a:pPr>
            <a:r>
              <a:rPr lang="en-US" sz="2800" dirty="0" smtClean="0"/>
              <a:t>What can we learn from those events and people?</a:t>
            </a:r>
          </a:p>
          <a:p>
            <a:endParaRPr lang="en-US" dirty="0"/>
          </a:p>
        </p:txBody>
      </p:sp>
      <p:pic>
        <p:nvPicPr>
          <p:cNvPr id="5" name="Picture 4" descr="Egypt-ancient-history-610052_1024_768.jpg"/>
          <p:cNvPicPr>
            <a:picLocks noChangeAspect="1"/>
          </p:cNvPicPr>
          <p:nvPr/>
        </p:nvPicPr>
        <p:blipFill>
          <a:blip r:embed="rId3" cstate="print"/>
          <a:stretch>
            <a:fillRect/>
          </a:stretch>
        </p:blipFill>
        <p:spPr>
          <a:xfrm>
            <a:off x="4343400" y="3581400"/>
            <a:ext cx="3886200" cy="29146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Key Terms from Genesis Study</a:t>
            </a:r>
            <a:endParaRPr lang="en-US" dirty="0"/>
          </a:p>
        </p:txBody>
      </p:sp>
      <p:sp>
        <p:nvSpPr>
          <p:cNvPr id="5" name="Content Placeholder 4"/>
          <p:cNvSpPr>
            <a:spLocks noGrp="1"/>
          </p:cNvSpPr>
          <p:nvPr>
            <p:ph idx="1"/>
          </p:nvPr>
        </p:nvSpPr>
        <p:spPr/>
        <p:txBody>
          <a:bodyPr/>
          <a:lstStyle/>
          <a:p>
            <a:r>
              <a:rPr lang="en-US" dirty="0" smtClean="0"/>
              <a:t>Creation mandate</a:t>
            </a:r>
          </a:p>
          <a:p>
            <a:r>
              <a:rPr lang="en-US" dirty="0" smtClean="0"/>
              <a:t>Culture</a:t>
            </a:r>
          </a:p>
          <a:p>
            <a:r>
              <a:rPr lang="en-US" dirty="0" smtClean="0"/>
              <a:t>Civilization</a:t>
            </a:r>
          </a:p>
          <a:p>
            <a:r>
              <a:rPr lang="en-US" dirty="0" smtClean="0"/>
              <a:t>City</a:t>
            </a:r>
          </a:p>
          <a:p>
            <a:r>
              <a:rPr lang="en-US" dirty="0" smtClean="0"/>
              <a:t>Specialization</a:t>
            </a:r>
          </a:p>
          <a:p>
            <a:r>
              <a:rPr lang="en-US" dirty="0" smtClean="0"/>
              <a:t>Organization</a:t>
            </a:r>
          </a:p>
          <a:p>
            <a:r>
              <a:rPr lang="en-US" dirty="0" smtClean="0"/>
              <a:t>Nations</a:t>
            </a:r>
          </a:p>
          <a:p>
            <a:r>
              <a:rPr lang="en-US" dirty="0" smtClean="0"/>
              <a:t>Table of Nations</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Places</a:t>
            </a:r>
            <a:endParaRPr lang="en-US" dirty="0"/>
          </a:p>
        </p:txBody>
      </p:sp>
      <p:sp>
        <p:nvSpPr>
          <p:cNvPr id="3" name="Content Placeholder 2"/>
          <p:cNvSpPr>
            <a:spLocks noGrp="1"/>
          </p:cNvSpPr>
          <p:nvPr>
            <p:ph idx="1"/>
          </p:nvPr>
        </p:nvSpPr>
        <p:spPr/>
        <p:txBody>
          <a:bodyPr/>
          <a:lstStyle/>
          <a:p>
            <a:r>
              <a:rPr lang="en-US" dirty="0" smtClean="0"/>
              <a:t>Map page 25</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1447800"/>
            <a:ext cx="5950540" cy="923330"/>
          </a:xfrm>
          <a:prstGeom prst="rect">
            <a:avLst/>
          </a:prstGeom>
          <a:noFill/>
        </p:spPr>
        <p:txBody>
          <a:bodyPr wrap="none" rtlCol="0">
            <a:spAutoFit/>
          </a:bodyPr>
          <a:lstStyle/>
          <a:p>
            <a:r>
              <a:rPr lang="en-US" sz="5400" dirty="0" smtClean="0"/>
              <a:t>Why study history?</a:t>
            </a:r>
            <a:endParaRPr lang="en-US" sz="5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685800"/>
            <a:ext cx="8229600" cy="5638800"/>
          </a:xfrm>
        </p:spPr>
        <p:txBody>
          <a:bodyPr>
            <a:normAutofit/>
          </a:bodyPr>
          <a:lstStyle/>
          <a:p>
            <a:pPr>
              <a:buNone/>
            </a:pPr>
            <a:r>
              <a:rPr lang="en-US" sz="3600" dirty="0" smtClean="0"/>
              <a:t>What do these people have to do with us today in the 21</a:t>
            </a:r>
            <a:r>
              <a:rPr lang="en-US" sz="3600" baseline="30000" dirty="0" smtClean="0"/>
              <a:t>st</a:t>
            </a:r>
            <a:r>
              <a:rPr lang="en-US" sz="3600" dirty="0" smtClean="0"/>
              <a:t> Century A.D.?</a:t>
            </a:r>
          </a:p>
          <a:p>
            <a:pPr>
              <a:buNone/>
            </a:pPr>
            <a:endParaRPr lang="en-US" sz="8000" dirty="0"/>
          </a:p>
        </p:txBody>
      </p:sp>
      <p:pic>
        <p:nvPicPr>
          <p:cNvPr id="4" name="Picture 3" descr="French-Revolution-Delacroix.jpg"/>
          <p:cNvPicPr>
            <a:picLocks noChangeAspect="1"/>
          </p:cNvPicPr>
          <p:nvPr/>
        </p:nvPicPr>
        <p:blipFill>
          <a:blip r:embed="rId3" cstate="print"/>
          <a:stretch>
            <a:fillRect/>
          </a:stretch>
        </p:blipFill>
        <p:spPr>
          <a:xfrm>
            <a:off x="152400" y="2286000"/>
            <a:ext cx="2514600" cy="1885950"/>
          </a:xfrm>
          <a:prstGeom prst="rect">
            <a:avLst/>
          </a:prstGeom>
        </p:spPr>
      </p:pic>
      <p:pic>
        <p:nvPicPr>
          <p:cNvPr id="5" name="Picture 4" descr="1898 TypesOfUniformsInTheSpanishInfantry.jpg"/>
          <p:cNvPicPr>
            <a:picLocks noChangeAspect="1"/>
          </p:cNvPicPr>
          <p:nvPr/>
        </p:nvPicPr>
        <p:blipFill>
          <a:blip r:embed="rId4" cstate="print"/>
          <a:stretch>
            <a:fillRect/>
          </a:stretch>
        </p:blipFill>
        <p:spPr>
          <a:xfrm>
            <a:off x="2667000" y="4800600"/>
            <a:ext cx="2868281" cy="1879092"/>
          </a:xfrm>
          <a:prstGeom prst="rect">
            <a:avLst/>
          </a:prstGeom>
        </p:spPr>
      </p:pic>
      <p:pic>
        <p:nvPicPr>
          <p:cNvPr id="6" name="Picture 5" descr="napoleon2g.jpg"/>
          <p:cNvPicPr>
            <a:picLocks noChangeAspect="1"/>
          </p:cNvPicPr>
          <p:nvPr/>
        </p:nvPicPr>
        <p:blipFill>
          <a:blip r:embed="rId5" cstate="print"/>
          <a:stretch>
            <a:fillRect/>
          </a:stretch>
        </p:blipFill>
        <p:spPr>
          <a:xfrm>
            <a:off x="3200400" y="2133600"/>
            <a:ext cx="2133600" cy="2495950"/>
          </a:xfrm>
          <a:prstGeom prst="rect">
            <a:avLst/>
          </a:prstGeom>
        </p:spPr>
      </p:pic>
      <p:pic>
        <p:nvPicPr>
          <p:cNvPr id="7" name="Picture 6" descr="ka'iulani.jpg"/>
          <p:cNvPicPr>
            <a:picLocks noChangeAspect="1"/>
          </p:cNvPicPr>
          <p:nvPr/>
        </p:nvPicPr>
        <p:blipFill>
          <a:blip r:embed="rId6" cstate="print"/>
          <a:stretch>
            <a:fillRect/>
          </a:stretch>
        </p:blipFill>
        <p:spPr>
          <a:xfrm>
            <a:off x="381000" y="4267200"/>
            <a:ext cx="1943100" cy="2352675"/>
          </a:xfrm>
          <a:prstGeom prst="rect">
            <a:avLst/>
          </a:prstGeom>
        </p:spPr>
      </p:pic>
      <p:pic>
        <p:nvPicPr>
          <p:cNvPr id="8" name="Picture 7" descr="Luther nailing 95 Theses.bmp"/>
          <p:cNvPicPr>
            <a:picLocks noChangeAspect="1"/>
          </p:cNvPicPr>
          <p:nvPr/>
        </p:nvPicPr>
        <p:blipFill>
          <a:blip r:embed="rId7" cstate="print"/>
          <a:stretch>
            <a:fillRect/>
          </a:stretch>
        </p:blipFill>
        <p:spPr>
          <a:xfrm>
            <a:off x="6172200" y="2286000"/>
            <a:ext cx="2438400" cy="1691375"/>
          </a:xfrm>
          <a:prstGeom prst="rect">
            <a:avLst/>
          </a:prstGeom>
        </p:spPr>
      </p:pic>
      <p:pic>
        <p:nvPicPr>
          <p:cNvPr id="9" name="Picture 8" descr="Times Square Kiss.jpg"/>
          <p:cNvPicPr>
            <a:picLocks noChangeAspect="1"/>
          </p:cNvPicPr>
          <p:nvPr/>
        </p:nvPicPr>
        <p:blipFill>
          <a:blip r:embed="rId8" cstate="print"/>
          <a:stretch>
            <a:fillRect/>
          </a:stretch>
        </p:blipFill>
        <p:spPr>
          <a:xfrm>
            <a:off x="5943600" y="4038600"/>
            <a:ext cx="2583789" cy="268605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study history?</a:t>
            </a:r>
            <a:endParaRPr lang="en-US" dirty="0"/>
          </a:p>
        </p:txBody>
      </p:sp>
      <p:sp>
        <p:nvSpPr>
          <p:cNvPr id="3" name="Content Placeholder 2"/>
          <p:cNvSpPr>
            <a:spLocks noGrp="1"/>
          </p:cNvSpPr>
          <p:nvPr>
            <p:ph idx="1"/>
          </p:nvPr>
        </p:nvSpPr>
        <p:spPr/>
        <p:txBody>
          <a:bodyPr/>
          <a:lstStyle/>
          <a:p>
            <a:r>
              <a:rPr lang="en-US" dirty="0" smtClean="0"/>
              <a:t>History prepares us for the future.</a:t>
            </a:r>
          </a:p>
          <a:p>
            <a:pPr>
              <a:buNone/>
            </a:pPr>
            <a:endParaRPr lang="en-US" dirty="0" smtClean="0"/>
          </a:p>
          <a:p>
            <a:r>
              <a:rPr lang="en-US" dirty="0" smtClean="0"/>
              <a:t>History gives us cultural identity.</a:t>
            </a:r>
          </a:p>
          <a:p>
            <a:endParaRPr lang="en-US" dirty="0" smtClean="0"/>
          </a:p>
          <a:p>
            <a:r>
              <a:rPr lang="en-US" dirty="0" smtClean="0"/>
              <a:t>History declares God’s glory.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Isaiah 46:9-10</a:t>
            </a:r>
            <a:endParaRPr lang="en-US" dirty="0"/>
          </a:p>
        </p:txBody>
      </p:sp>
      <p:sp>
        <p:nvSpPr>
          <p:cNvPr id="3" name="Content Placeholder 2"/>
          <p:cNvSpPr>
            <a:spLocks noGrp="1"/>
          </p:cNvSpPr>
          <p:nvPr>
            <p:ph idx="1"/>
          </p:nvPr>
        </p:nvSpPr>
        <p:spPr/>
        <p:txBody>
          <a:bodyPr/>
          <a:lstStyle/>
          <a:p>
            <a:r>
              <a:rPr lang="en-US" dirty="0" smtClean="0"/>
              <a:t>“</a:t>
            </a:r>
            <a:r>
              <a:rPr lang="en-US" b="1" dirty="0" smtClean="0">
                <a:solidFill>
                  <a:srgbClr val="FF0000"/>
                </a:solidFill>
              </a:rPr>
              <a:t>Remember the former things of old</a:t>
            </a:r>
            <a:r>
              <a:rPr lang="en-US" dirty="0" smtClean="0"/>
              <a:t>: for I am God, and there is none else; I am God, and there is none like me, </a:t>
            </a:r>
            <a:r>
              <a:rPr lang="en-US" b="1" dirty="0" smtClean="0"/>
              <a:t>declaring the end from the beginning, and from ancient times the things that are not yet done</a:t>
            </a:r>
            <a:r>
              <a:rPr lang="en-US" dirty="0" smtClean="0"/>
              <a:t>, saying, My counsel shall stand, and I will do all my pleasure.”</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15:4</a:t>
            </a:r>
            <a:endParaRPr lang="en-US" dirty="0"/>
          </a:p>
        </p:txBody>
      </p:sp>
      <p:sp>
        <p:nvSpPr>
          <p:cNvPr id="3" name="Content Placeholder 2"/>
          <p:cNvSpPr>
            <a:spLocks noGrp="1"/>
          </p:cNvSpPr>
          <p:nvPr>
            <p:ph idx="1"/>
          </p:nvPr>
        </p:nvSpPr>
        <p:spPr>
          <a:xfrm>
            <a:off x="457200" y="1935480"/>
            <a:ext cx="5029200" cy="4389120"/>
          </a:xfrm>
        </p:spPr>
        <p:txBody>
          <a:bodyPr>
            <a:normAutofit lnSpcReduction="10000"/>
          </a:bodyPr>
          <a:lstStyle/>
          <a:p>
            <a:r>
              <a:rPr lang="en-US" sz="3600" baseline="30000" dirty="0" smtClean="0"/>
              <a:t>“</a:t>
            </a:r>
            <a:r>
              <a:rPr lang="en-US" sz="3600" dirty="0" smtClean="0"/>
              <a:t>For whatever things were written before were written for our learning, that we through the patience and comfort of the Scriptures might have hope.”</a:t>
            </a:r>
          </a:p>
          <a:p>
            <a:pPr>
              <a:buNone/>
            </a:pPr>
            <a:endParaRPr lang="en-US" dirty="0"/>
          </a:p>
        </p:txBody>
      </p:sp>
      <p:pic>
        <p:nvPicPr>
          <p:cNvPr id="4" name="Picture 3" descr="Epic-of-Gilgamesh-Tablet-XI.jpg"/>
          <p:cNvPicPr>
            <a:picLocks noChangeAspect="1"/>
          </p:cNvPicPr>
          <p:nvPr/>
        </p:nvPicPr>
        <p:blipFill>
          <a:blip r:embed="rId2" cstate="print"/>
          <a:stretch>
            <a:fillRect/>
          </a:stretch>
        </p:blipFill>
        <p:spPr>
          <a:xfrm>
            <a:off x="5410200" y="1143000"/>
            <a:ext cx="3333750" cy="3774057"/>
          </a:xfrm>
          <a:prstGeom prst="rect">
            <a:avLst/>
          </a:prstGeom>
        </p:spPr>
      </p:pic>
      <p:sp>
        <p:nvSpPr>
          <p:cNvPr id="5" name="TextBox 4"/>
          <p:cNvSpPr txBox="1"/>
          <p:nvPr/>
        </p:nvSpPr>
        <p:spPr>
          <a:xfrm>
            <a:off x="5562600" y="5181600"/>
            <a:ext cx="3352800" cy="923330"/>
          </a:xfrm>
          <a:prstGeom prst="rect">
            <a:avLst/>
          </a:prstGeom>
          <a:noFill/>
        </p:spPr>
        <p:txBody>
          <a:bodyPr wrap="square" rtlCol="0">
            <a:spAutoFit/>
          </a:bodyPr>
          <a:lstStyle/>
          <a:p>
            <a:r>
              <a:rPr lang="en-US" i="1" dirty="0" smtClean="0"/>
              <a:t>Flood account from the Epic of Gilgamesh written in cuneiform on a stone tablet</a:t>
            </a:r>
            <a:endParaRPr lang="en-US"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for a moment…</a:t>
            </a:r>
            <a:endParaRPr lang="en-US" dirty="0"/>
          </a:p>
        </p:txBody>
      </p:sp>
      <p:sp>
        <p:nvSpPr>
          <p:cNvPr id="3" name="Content Placeholder 2"/>
          <p:cNvSpPr>
            <a:spLocks noGrp="1"/>
          </p:cNvSpPr>
          <p:nvPr>
            <p:ph idx="1"/>
          </p:nvPr>
        </p:nvSpPr>
        <p:spPr/>
        <p:txBody>
          <a:bodyPr/>
          <a:lstStyle/>
          <a:p>
            <a:r>
              <a:rPr lang="en-US" dirty="0" smtClean="0"/>
              <a:t>Noah, his wife, sons, and daughters-in-law</a:t>
            </a:r>
          </a:p>
          <a:p>
            <a:r>
              <a:rPr lang="en-US" dirty="0" smtClean="0"/>
              <a:t>Hebrews who walked across the Red Sea</a:t>
            </a:r>
          </a:p>
          <a:p>
            <a:r>
              <a:rPr lang="en-US" dirty="0" smtClean="0"/>
              <a:t>Those who wandered 40 years in the desert</a:t>
            </a:r>
          </a:p>
          <a:p>
            <a:r>
              <a:rPr lang="en-US" dirty="0" smtClean="0"/>
              <a:t>Those who crossed the Jordan River into the Promised Land at last.</a:t>
            </a:r>
          </a:p>
          <a:p>
            <a:r>
              <a:rPr lang="en-US" dirty="0" smtClean="0"/>
              <a:t>Those who marched around Jericho shouting and watched as the walls crumbled.</a:t>
            </a:r>
          </a:p>
          <a:p>
            <a:r>
              <a:rPr lang="en-US" dirty="0" smtClean="0"/>
              <a:t>What did they tell their children, grandchildren, neighbors?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334</TotalTime>
  <Words>1015</Words>
  <Application>Microsoft Office PowerPoint</Application>
  <PresentationFormat>On-screen Show (4:3)</PresentationFormat>
  <Paragraphs>118</Paragraphs>
  <Slides>31</Slides>
  <Notes>10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Flow</vt:lpstr>
      <vt:lpstr>Foundations of World History</vt:lpstr>
      <vt:lpstr>What is History?</vt:lpstr>
      <vt:lpstr>Slide 3</vt:lpstr>
      <vt:lpstr>Slide 4</vt:lpstr>
      <vt:lpstr>Slide 5</vt:lpstr>
      <vt:lpstr>Why study history?</vt:lpstr>
      <vt:lpstr>Isaiah 46:9-10</vt:lpstr>
      <vt:lpstr>Romans 15:4</vt:lpstr>
      <vt:lpstr>Think for a moment…</vt:lpstr>
      <vt:lpstr>The Historian &amp; His Task</vt:lpstr>
      <vt:lpstr>How do we know?</vt:lpstr>
      <vt:lpstr>Primary or Secondary?</vt:lpstr>
      <vt:lpstr>Primary or Secondary?</vt:lpstr>
      <vt:lpstr>Slide 14</vt:lpstr>
      <vt:lpstr>Extracting meaning from sources</vt:lpstr>
      <vt:lpstr>Evaluation</vt:lpstr>
      <vt:lpstr>Historical Synthesis</vt:lpstr>
      <vt:lpstr>Historical Interpretation</vt:lpstr>
      <vt:lpstr>What flaws are involved with the historical process?</vt:lpstr>
      <vt:lpstr>Studying History with a Christian World View</vt:lpstr>
      <vt:lpstr>A Christian World View is</vt:lpstr>
      <vt:lpstr>            Three Central Truths</vt:lpstr>
      <vt:lpstr>Slide 23</vt:lpstr>
      <vt:lpstr>Slide 24</vt:lpstr>
      <vt:lpstr>Slide 25</vt:lpstr>
      <vt:lpstr>Christian View</vt:lpstr>
      <vt:lpstr>Christian View</vt:lpstr>
      <vt:lpstr>Slide 28</vt:lpstr>
      <vt:lpstr>Beginnings of World History</vt:lpstr>
      <vt:lpstr>Key Terms from Genesis Study</vt:lpstr>
      <vt:lpstr>Key Places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Foundations of World History</dc:title>
  <dc:creator>Alice Purcell</dc:creator>
  <cp:lastModifiedBy>Alice Purcell</cp:lastModifiedBy>
  <cp:revision>52</cp:revision>
  <dcterms:created xsi:type="dcterms:W3CDTF">2011-08-04T14:04:31Z</dcterms:created>
  <dcterms:modified xsi:type="dcterms:W3CDTF">2013-08-16T19:20:40Z</dcterms:modified>
</cp:coreProperties>
</file>